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73" r:id="rId2"/>
    <p:sldId id="257" r:id="rId3"/>
    <p:sldId id="25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8" autoAdjust="0"/>
    <p:restoredTop sz="88921" autoAdjust="0"/>
  </p:normalViewPr>
  <p:slideViewPr>
    <p:cSldViewPr>
      <p:cViewPr>
        <p:scale>
          <a:sx n="75" d="100"/>
          <a:sy n="75" d="100"/>
        </p:scale>
        <p:origin x="-186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7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47B353-6563-4B90-AC52-5EC5082B94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392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2BDD91-9DC3-4873-9904-A9A90BAF670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1608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BB0E00-0BBC-4898-B7C9-2128ACB7C153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6129DD-6DD8-4F41-8E57-3FC9565DF51E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z="1400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72FE91-FEA4-4754-B500-EE5F140616BF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3400"/>
            <a:ext cx="6858000" cy="4549775"/>
          </a:xfrm>
          <a:noFill/>
        </p:spPr>
        <p:txBody>
          <a:bodyPr/>
          <a:lstStyle/>
          <a:p>
            <a:pPr eaLnBrk="1" hangingPunct="1"/>
            <a:endParaRPr lang="fr-FR" altLang="fr-FR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640FCC-6A1A-49E5-8A98-D1B8BD530FC8}" type="slidenum">
              <a:rPr lang="fr-FR" altLang="fr-FR" smtClean="0"/>
              <a:pPr eaLnBrk="1" hangingPunct="1">
                <a:spcBef>
                  <a:spcPct val="0"/>
                </a:spcBef>
              </a:pPr>
              <a:t>4</a:t>
            </a:fld>
            <a:endParaRPr lang="fr-FR" altLang="fr-F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z="3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D94BE0-9DF1-467F-A134-38F584D47BBD}" type="slidenum">
              <a:rPr lang="fr-FR" altLang="fr-FR" smtClean="0"/>
              <a:pPr eaLnBrk="1" hangingPunct="1">
                <a:spcBef>
                  <a:spcPct val="0"/>
                </a:spcBef>
              </a:pPr>
              <a:t>5</a:t>
            </a:fld>
            <a:endParaRPr lang="fr-FR" alt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z="1600" i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865501-FC54-4186-B1BC-87513DF6EC17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z="2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 descr="logo vague 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350"/>
            <a:ext cx="9283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7" descr="tetiere_pd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4300"/>
            <a:ext cx="84963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755650" y="1557338"/>
            <a:ext cx="777398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364B9-0933-477B-A429-1D4ADE9D99B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257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81F2-DB24-4104-8C89-97ACEAA42A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744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71E7-AF95-4E1E-B8C6-F73FE17A43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257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FB958-128F-4835-B30A-E294C839C0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380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186D-1CF6-446C-8C0D-E8945583D3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801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7FDC-BD40-4028-8A56-79A3DE99A60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060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EFD7E-4898-43EB-BB6A-2D065DBF01C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335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D349-3248-4AC1-B2C8-EB5505CA5D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789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7E6C-8E1D-4740-A538-05A988134A6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378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48A5-5C40-42D7-A9E3-B8F696959F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896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BAD9-687B-48C4-B207-1AA3368A809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087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logo vague AM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350"/>
            <a:ext cx="9283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7" descr="tetiere_pdp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4300"/>
            <a:ext cx="84963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48C8B94-E644-4CFB-9C59-CA68E8E9A1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755650" y="1196975"/>
            <a:ext cx="7773988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defTabSz="457200" eaLnBrk="0" hangingPunct="0"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defTabSz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fr-FR" altLang="fr-FR" smtClean="0"/>
          </a:p>
        </p:txBody>
      </p:sp>
      <p:sp>
        <p:nvSpPr>
          <p:cNvPr id="1032" name="Text Box 9"/>
          <p:cNvSpPr txBox="1">
            <a:spLocks noChangeArrowheads="1"/>
          </p:cNvSpPr>
          <p:nvPr userDrawn="1"/>
        </p:nvSpPr>
        <p:spPr bwMode="auto">
          <a:xfrm>
            <a:off x="611188" y="1341438"/>
            <a:ext cx="8064500" cy="169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 descr="Logo prévention de la désinsertion professionnelle&#10;"/>
          <p:cNvPicPr>
            <a:picLocks noGrp="1" noRot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5318252" cy="3989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332656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600" b="1" dirty="0">
                <a:solidFill>
                  <a:schemeClr val="folHlink"/>
                </a:solidFill>
              </a:rPr>
              <a:t>La prévention de la désinsertion </a:t>
            </a:r>
            <a:r>
              <a:rPr lang="fr-FR" altLang="fr-FR" sz="2600" b="1" dirty="0" smtClean="0">
                <a:solidFill>
                  <a:schemeClr val="folHlink"/>
                </a:solidFill>
              </a:rPr>
              <a:t>professionnelle </a:t>
            </a:r>
            <a:endParaRPr lang="fr-FR" altLang="fr-FR" sz="26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600" b="1" dirty="0" smtClean="0">
                <a:solidFill>
                  <a:schemeClr val="folHlink"/>
                </a:solidFill>
              </a:rPr>
              <a:t>LA PDP C’EST QUOI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5365"/>
            <a:ext cx="8219256" cy="38058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fr-FR" altLang="fr-FR" sz="2000" dirty="0" smtClean="0"/>
              <a:t>La </a:t>
            </a:r>
            <a:r>
              <a:rPr lang="fr-FR" altLang="fr-FR" sz="2000" b="1" dirty="0"/>
              <a:t>p</a:t>
            </a:r>
            <a:r>
              <a:rPr lang="fr-FR" altLang="fr-FR" sz="2000" b="1" dirty="0" smtClean="0"/>
              <a:t>révention de la désinsertion professionnelle </a:t>
            </a:r>
            <a:r>
              <a:rPr lang="fr-FR" altLang="fr-FR" sz="2000" dirty="0" smtClean="0"/>
              <a:t>se définit comme : </a:t>
            </a:r>
          </a:p>
          <a:p>
            <a:pPr>
              <a:lnSpc>
                <a:spcPct val="90000"/>
              </a:lnSpc>
            </a:pPr>
            <a:endParaRPr lang="fr-FR" altLang="fr-FR" sz="2000" dirty="0" smtClean="0"/>
          </a:p>
          <a:p>
            <a:pPr>
              <a:lnSpc>
                <a:spcPct val="90000"/>
              </a:lnSpc>
            </a:pPr>
            <a:endParaRPr lang="fr-FR" altLang="fr-FR" sz="2000" dirty="0" smtClean="0"/>
          </a:p>
          <a:p>
            <a:pPr>
              <a:lnSpc>
                <a:spcPct val="90000"/>
              </a:lnSpc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un ensemble d’actions concourant en priorité, au </a:t>
            </a:r>
            <a:r>
              <a:rPr lang="fr-FR" altLang="fr-FR" sz="2000" b="1" dirty="0" smtClean="0"/>
              <a:t>maintien dans l’emploi d’origine</a:t>
            </a:r>
            <a:r>
              <a:rPr lang="fr-FR" altLang="fr-FR" sz="2000" dirty="0" smtClean="0"/>
              <a:t> ou au </a:t>
            </a:r>
            <a:r>
              <a:rPr lang="fr-FR" altLang="fr-FR" sz="2000" b="1" dirty="0" smtClean="0"/>
              <a:t>reclassement dans la même entreprise</a:t>
            </a:r>
            <a:r>
              <a:rPr lang="fr-FR" altLang="fr-FR" sz="2000" dirty="0" smtClean="0"/>
              <a:t>, mais aussi, lorsque l’entreprise est dans l’incapacité de proposer une solution de reclassement, à l’</a:t>
            </a:r>
            <a:r>
              <a:rPr lang="fr-FR" altLang="fr-FR" sz="2000" b="1" dirty="0" smtClean="0"/>
              <a:t>orientation vers une autre activité professionnelle</a:t>
            </a:r>
            <a:r>
              <a:rPr lang="fr-FR" altLang="fr-FR" sz="2000" dirty="0" smtClean="0"/>
              <a:t> ou un autre secteur.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fr-FR" altLang="fr-FR" sz="2800" b="1" dirty="0" smtClean="0">
                <a:solidFill>
                  <a:schemeClr val="folHlink"/>
                </a:solidFill>
              </a:rPr>
              <a:t>L’ENJEU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192" y="1557809"/>
            <a:ext cx="8435280" cy="38874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0" defTabSz="182563"/>
            <a:r>
              <a:rPr lang="fr-FR" altLang="fr-FR" sz="2100" b="1" dirty="0" smtClean="0"/>
              <a:t>Permettre à l’assuré de reprendre une activité professionnelle dans les meilleures conditions par :</a:t>
            </a:r>
          </a:p>
          <a:p>
            <a:pPr marL="265113" indent="0" defTabSz="182563"/>
            <a:endParaRPr lang="fr-FR" altLang="fr-FR" sz="2000" dirty="0" smtClean="0"/>
          </a:p>
          <a:p>
            <a:pPr marL="895350" lvl="1" indent="-447675" defTabSz="182563"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le maintien dans l’emploi d’origine,</a:t>
            </a:r>
          </a:p>
          <a:p>
            <a:pPr marL="447675" lvl="1" indent="0" defTabSz="182563"/>
            <a:r>
              <a:rPr lang="fr-FR" altLang="fr-FR" sz="2000" dirty="0" smtClean="0"/>
              <a:t>			ou</a:t>
            </a:r>
          </a:p>
          <a:p>
            <a:pPr marL="895350" lvl="1" indent="-447675" defTabSz="182563"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le reclassement dans la même entreprise,</a:t>
            </a:r>
          </a:p>
          <a:p>
            <a:pPr marL="447675" lvl="1" indent="0" defTabSz="182563"/>
            <a:r>
              <a:rPr lang="fr-FR" altLang="fr-FR" sz="2000" dirty="0" smtClean="0"/>
              <a:t>			ou</a:t>
            </a:r>
          </a:p>
          <a:p>
            <a:pPr marL="895350" lvl="1" indent="-447675" defTabSz="182563"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l’orientation vers une autre activité professionnelle lorsque l’entreprise est dans l’incapacité de proposer une solution de reclassement.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800" b="1" dirty="0" smtClean="0">
                <a:solidFill>
                  <a:schemeClr val="folHlink"/>
                </a:solidFill>
              </a:rPr>
              <a:t>LA PDP POUR QUI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784"/>
            <a:ext cx="8229600" cy="464137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defRPr/>
            </a:pPr>
            <a:r>
              <a:rPr lang="fr-FR" altLang="fr-FR" sz="2100" b="1" dirty="0" smtClean="0"/>
              <a:t>Les assurés sociaux relevant du régime général, en</a:t>
            </a:r>
          </a:p>
          <a:p>
            <a:pPr lvl="1">
              <a:defRPr/>
            </a:pPr>
            <a:r>
              <a:rPr lang="fr-FR" altLang="fr-FR" sz="2100" b="1" dirty="0" smtClean="0"/>
              <a:t>arrêt de travail indemnisé, à savoir :</a:t>
            </a:r>
          </a:p>
          <a:p>
            <a:pPr marL="457200" lvl="1" indent="0">
              <a:buClr>
                <a:schemeClr val="folHlink"/>
              </a:buClr>
              <a:defRPr/>
            </a:pPr>
            <a:endParaRPr lang="fr-FR" altLang="fr-FR" sz="2000" b="1" dirty="0" smtClean="0">
              <a:sym typeface="Wingdings" pitchFamily="2" charset="2"/>
            </a:endParaRP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es salariés,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es apprentis,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es chômeurs,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es intérimaires,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es stagiaires,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  <a:defRPr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es pensionnés invalides sous contrat de travail.</a:t>
            </a:r>
          </a:p>
          <a:p>
            <a:pPr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fr-FR" altLang="fr-FR" sz="2400" dirty="0" smtClean="0"/>
          </a:p>
          <a:p>
            <a:pPr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altLang="fr-FR" sz="2400" dirty="0" smtClean="0">
                <a:sym typeface="Wingdings" pitchFamily="2" charset="2"/>
              </a:rPr>
              <a:t>	</a:t>
            </a:r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800" b="1" dirty="0" smtClean="0">
                <a:solidFill>
                  <a:schemeClr val="folHlink"/>
                </a:solidFill>
              </a:rPr>
              <a:t>QUI S’OCCUPENT DE LA PDP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3702"/>
            <a:ext cx="8229600" cy="42095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000" b="1" dirty="0" smtClean="0"/>
              <a:t>Acteurs externes :</a:t>
            </a:r>
          </a:p>
          <a:p>
            <a:endParaRPr lang="fr-FR" altLang="fr-FR" sz="2000" dirty="0" smtClean="0"/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 médecin traitant,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le </a:t>
            </a:r>
            <a:r>
              <a:rPr lang="fr-FR" altLang="fr-FR" sz="2000" dirty="0"/>
              <a:t>s</a:t>
            </a:r>
            <a:r>
              <a:rPr lang="fr-FR" altLang="fr-FR" sz="2000" dirty="0" smtClean="0"/>
              <a:t>ervice de santé au travail,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le SAMETH - Service d’Appui pour le Maintien dans l’Emploi des Travailleurs Handicapés,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l’AGEFIPH - Association de Gestion du Fonds pour l’Insertion Professionnelle des Handicapés,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a MDPH - Maison Départementale des Personnes Handicapées,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l’APAS BTP.</a:t>
            </a:r>
          </a:p>
          <a:p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800" b="1" dirty="0" smtClean="0">
                <a:solidFill>
                  <a:schemeClr val="folHlink"/>
                </a:solidFill>
              </a:rPr>
              <a:t>QUI S’OCCUPENT DE LA PDP ? (suite)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883"/>
            <a:ext cx="8229600" cy="36003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400" b="1" dirty="0" smtClean="0"/>
              <a:t> </a:t>
            </a:r>
            <a:r>
              <a:rPr lang="fr-FR" altLang="fr-FR" sz="2000" b="1" dirty="0" smtClean="0"/>
              <a:t>Acteurs internes :</a:t>
            </a:r>
            <a:endParaRPr lang="fr-FR" altLang="fr-FR" sz="2000" dirty="0" smtClean="0"/>
          </a:p>
          <a:p>
            <a:endParaRPr lang="fr-FR" altLang="fr-FR" sz="2000" dirty="0" smtClean="0"/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/>
              <a:t>l</a:t>
            </a:r>
            <a:r>
              <a:rPr lang="fr-FR" altLang="fr-FR" sz="2000" dirty="0" smtClean="0"/>
              <a:t>e service social régional,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l’échelon local du service médical,</a:t>
            </a:r>
          </a:p>
          <a:p>
            <a:pPr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fr-FR" altLang="fr-FR" sz="2000" dirty="0" smtClean="0"/>
              <a:t>les services administratifs de la CPAM.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P">
  <a:themeElements>
    <a:clrScheme name="PD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DP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D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MODELE_SLIDE_PDP</Template>
  <TotalTime>1390</TotalTime>
  <Words>183</Words>
  <Application>Microsoft Office PowerPoint</Application>
  <PresentationFormat>Affichage à l'écran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PDP</vt:lpstr>
      <vt:lpstr>La prévention de la désinsertion professionnelle </vt:lpstr>
      <vt:lpstr>LA PDP C’EST QUOI ?</vt:lpstr>
      <vt:lpstr>L’ENJEU</vt:lpstr>
      <vt:lpstr>LA PDP POUR QUI ?</vt:lpstr>
      <vt:lpstr>QUI S’OCCUPENT DE LA PDP ?</vt:lpstr>
      <vt:lpstr>QUI S’OCCUPENT DE LA PDP ? (suite)</vt:lpstr>
    </vt:vector>
  </TitlesOfParts>
  <Company>CNAMTS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Jean-Loup Nicolaï</dc:creator>
  <cp:lastModifiedBy>blaisea</cp:lastModifiedBy>
  <cp:revision>129</cp:revision>
  <dcterms:created xsi:type="dcterms:W3CDTF">2011-05-11T13:02:33Z</dcterms:created>
  <dcterms:modified xsi:type="dcterms:W3CDTF">2018-04-27T08:27:48Z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