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55" autoAdjust="0"/>
    <p:restoredTop sz="94660"/>
  </p:normalViewPr>
  <p:slideViewPr>
    <p:cSldViewPr>
      <p:cViewPr varScale="1">
        <p:scale>
          <a:sx n="115" d="100"/>
          <a:sy n="115" d="100"/>
        </p:scale>
        <p:origin x="-33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BAB3B-2B4B-4A41-8116-CAFB92D0B3EA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EC351-5C0C-4927-9D8B-59B147AA5F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70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28D47C-7400-481E-A900-A3D3665891FC}" type="slidenum">
              <a:rPr lang="fr-FR" smtClean="0">
                <a:solidFill>
                  <a:prstClr val="black"/>
                </a:solidFill>
              </a:rPr>
              <a:pPr/>
              <a:t>1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57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733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5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2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09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52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07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001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86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04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91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77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A8D18-2A81-4F1B-BFBE-62163A067C65}" type="datetimeFigureOut">
              <a:rPr lang="fr-FR" smtClean="0"/>
              <a:t>04/10/2018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A912-3690-4A94-BF46-B375BF0DE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1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ccsp.fr/" TargetMode="External"/><Relationship Id="rId4" Type="http://schemas.openxmlformats.org/officeDocument/2006/relationships/hyperlink" Target="https://www.paris.fr/fps#le-recours-administratif-prealable-obligatoire-rapo_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riouxs\Desktop\bonhomme\bonhomme bul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495" y="192103"/>
            <a:ext cx="2916054" cy="612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 rot="10800000" flipV="1">
            <a:off x="4466331" y="567120"/>
            <a:ext cx="2046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700" dirty="0" smtClean="0"/>
              <a:t>Comment </a:t>
            </a:r>
          </a:p>
          <a:p>
            <a:pPr algn="ctr"/>
            <a:r>
              <a:rPr lang="fr-FR" sz="1700" dirty="0" smtClean="0"/>
              <a:t>contester </a:t>
            </a:r>
            <a:r>
              <a:rPr lang="fr-FR" sz="1700" dirty="0"/>
              <a:t>un </a:t>
            </a:r>
            <a:r>
              <a:rPr lang="fr-FR" sz="1700" dirty="0" smtClean="0"/>
              <a:t>FPS*?</a:t>
            </a:r>
          </a:p>
          <a:p>
            <a:pPr algn="ctr"/>
            <a:endParaRPr lang="fr-FR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73938" y="139929"/>
            <a:ext cx="3612932" cy="5509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fr-FR" sz="1400" b="1" dirty="0" smtClean="0">
                <a:solidFill>
                  <a:schemeClr val="accent4"/>
                </a:solidFill>
              </a:rPr>
              <a:t>L’usager a 1 mois pour contester le FPS</a:t>
            </a:r>
            <a:endParaRPr lang="fr-FR" sz="800" b="1" dirty="0" smtClean="0">
              <a:solidFill>
                <a:schemeClr val="accent4"/>
              </a:solidFill>
            </a:endParaRPr>
          </a:p>
          <a:p>
            <a:pPr algn="ctr"/>
            <a:r>
              <a:rPr lang="fr-FR" sz="1400" b="1" dirty="0" smtClean="0">
                <a:solidFill>
                  <a:schemeClr val="accent4"/>
                </a:solidFill>
              </a:rPr>
              <a:t>à compter de la date de l ’avis de paiement</a:t>
            </a:r>
            <a:r>
              <a:rPr lang="fr-FR" sz="800" b="1" dirty="0" smtClean="0">
                <a:solidFill>
                  <a:schemeClr val="accent4"/>
                </a:solidFill>
              </a:rPr>
              <a:t>. </a:t>
            </a:r>
          </a:p>
          <a:p>
            <a:pPr algn="ctr"/>
            <a:endParaRPr lang="fr-FR" sz="1200" b="1" dirty="0">
              <a:solidFill>
                <a:schemeClr val="accent4"/>
              </a:solidFill>
            </a:endParaRPr>
          </a:p>
          <a:p>
            <a:pPr algn="ctr"/>
            <a:r>
              <a:rPr lang="fr-FR" sz="1200" b="1" dirty="0" smtClean="0">
                <a:solidFill>
                  <a:schemeClr val="accent4"/>
                </a:solidFill>
              </a:rPr>
              <a:t>La procédure se nomme « RAPO » </a:t>
            </a:r>
          </a:p>
          <a:p>
            <a:pPr algn="ctr"/>
            <a:r>
              <a:rPr lang="fr-FR" sz="1200" b="1" dirty="0" smtClean="0">
                <a:solidFill>
                  <a:schemeClr val="accent4"/>
                </a:solidFill>
              </a:rPr>
              <a:t>= Recours Administratif </a:t>
            </a:r>
            <a:r>
              <a:rPr lang="fr-FR" sz="1200" b="1" dirty="0">
                <a:solidFill>
                  <a:schemeClr val="accent4"/>
                </a:solidFill>
              </a:rPr>
              <a:t>P</a:t>
            </a:r>
            <a:r>
              <a:rPr lang="fr-FR" sz="1200" b="1" dirty="0" smtClean="0">
                <a:solidFill>
                  <a:schemeClr val="accent4"/>
                </a:solidFill>
              </a:rPr>
              <a:t>réalable Obligatoire.</a:t>
            </a:r>
            <a:endParaRPr lang="fr-FR" sz="1200" b="1" dirty="0">
              <a:solidFill>
                <a:schemeClr val="accent4"/>
              </a:solidFill>
            </a:endParaRPr>
          </a:p>
          <a:p>
            <a:pPr algn="ctr"/>
            <a:endParaRPr lang="fr-FR" sz="800" b="1" dirty="0" smtClean="0">
              <a:solidFill>
                <a:srgbClr val="F79646">
                  <a:lumMod val="75000"/>
                </a:srgbClr>
              </a:solidFill>
            </a:endParaRPr>
          </a:p>
          <a:p>
            <a:endParaRPr lang="fr-FR" sz="800" u="sng" dirty="0"/>
          </a:p>
          <a:p>
            <a:endParaRPr lang="fr-FR" sz="1050" u="sng" dirty="0" smtClean="0"/>
          </a:p>
          <a:p>
            <a:pPr algn="ctr"/>
            <a:endParaRPr lang="fr-FR" sz="800" b="1" dirty="0" smtClean="0">
              <a:solidFill>
                <a:srgbClr val="92D050"/>
              </a:solidFill>
            </a:endParaRPr>
          </a:p>
          <a:p>
            <a:pPr algn="ctr"/>
            <a:endParaRPr lang="fr-FR" sz="800" b="1" dirty="0" smtClean="0">
              <a:solidFill>
                <a:srgbClr val="0070C0"/>
              </a:solidFill>
            </a:endParaRPr>
          </a:p>
          <a:p>
            <a:pPr algn="ctr"/>
            <a:endParaRPr lang="fr-FR" sz="1200" b="1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L’usager</a:t>
            </a:r>
            <a:r>
              <a:rPr lang="fr-FR" sz="1050" b="1" dirty="0" smtClean="0">
                <a:solidFill>
                  <a:srgbClr val="0070C0"/>
                </a:solidFill>
              </a:rPr>
              <a:t> </a:t>
            </a:r>
            <a:r>
              <a:rPr lang="fr-FR" sz="1200" b="1" dirty="0">
                <a:solidFill>
                  <a:srgbClr val="0070C0"/>
                </a:solidFill>
              </a:rPr>
              <a:t>peut </a:t>
            </a:r>
            <a:r>
              <a:rPr lang="fr-FR" sz="1200" b="1" dirty="0" smtClean="0">
                <a:solidFill>
                  <a:srgbClr val="0070C0"/>
                </a:solidFill>
              </a:rPr>
              <a:t>déposer son RAPO :</a:t>
            </a:r>
          </a:p>
          <a:p>
            <a:pPr algn="ctr"/>
            <a:endParaRPr lang="fr-FR" sz="800" b="1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- </a:t>
            </a:r>
            <a:r>
              <a:rPr lang="fr-FR" sz="1200" b="1" dirty="0" smtClean="0">
                <a:solidFill>
                  <a:srgbClr val="0070C0"/>
                </a:solidFill>
                <a:hlinkClick r:id="rId4"/>
              </a:rPr>
              <a:t>en ligne sur paris.fr </a:t>
            </a:r>
            <a:endParaRPr lang="fr-FR" sz="1200" b="1" dirty="0">
              <a:solidFill>
                <a:srgbClr val="0070C0"/>
              </a:solidFill>
            </a:endParaRPr>
          </a:p>
          <a:p>
            <a:pPr algn="ctr"/>
            <a:endParaRPr lang="fr-FR" sz="800" b="1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- par courrier via un formulaire disponible en mairie d'arrondissement à renvoyer en lettre recommandée avec demande d'avis de réception à : </a:t>
            </a:r>
          </a:p>
          <a:p>
            <a:pPr algn="ctr"/>
            <a:r>
              <a:rPr lang="fr-FR" sz="1050" dirty="0" smtClean="0">
                <a:solidFill>
                  <a:srgbClr val="0070C0"/>
                </a:solidFill>
              </a:rPr>
              <a:t>Ville </a:t>
            </a:r>
            <a:r>
              <a:rPr lang="fr-FR" sz="1050" dirty="0">
                <a:solidFill>
                  <a:srgbClr val="0070C0"/>
                </a:solidFill>
              </a:rPr>
              <a:t>de Paris</a:t>
            </a:r>
            <a:br>
              <a:rPr lang="fr-FR" sz="1050" dirty="0">
                <a:solidFill>
                  <a:srgbClr val="0070C0"/>
                </a:solidFill>
              </a:rPr>
            </a:br>
            <a:r>
              <a:rPr lang="fr-FR" sz="1050" dirty="0">
                <a:solidFill>
                  <a:srgbClr val="0070C0"/>
                </a:solidFill>
              </a:rPr>
              <a:t>Centre de numérisation RAPO FPS</a:t>
            </a:r>
            <a:br>
              <a:rPr lang="fr-FR" sz="1050" dirty="0">
                <a:solidFill>
                  <a:srgbClr val="0070C0"/>
                </a:solidFill>
              </a:rPr>
            </a:br>
            <a:r>
              <a:rPr lang="fr-FR" sz="1050" dirty="0">
                <a:solidFill>
                  <a:srgbClr val="0070C0"/>
                </a:solidFill>
              </a:rPr>
              <a:t>6, avenue de la porte d’Ivry</a:t>
            </a:r>
            <a:br>
              <a:rPr lang="fr-FR" sz="1050" dirty="0">
                <a:solidFill>
                  <a:srgbClr val="0070C0"/>
                </a:solidFill>
              </a:rPr>
            </a:br>
            <a:r>
              <a:rPr lang="fr-FR" sz="1050" dirty="0">
                <a:solidFill>
                  <a:srgbClr val="0070C0"/>
                </a:solidFill>
              </a:rPr>
              <a:t>75013 Paris</a:t>
            </a:r>
          </a:p>
          <a:p>
            <a:endParaRPr lang="fr-FR" sz="1050" u="sng" dirty="0" smtClean="0"/>
          </a:p>
          <a:p>
            <a:r>
              <a:rPr lang="fr-FR" sz="1050" u="sng" dirty="0" smtClean="0"/>
              <a:t>Pour </a:t>
            </a:r>
            <a:r>
              <a:rPr lang="fr-FR" sz="1050" u="sng" dirty="0"/>
              <a:t>que son RAPO soit </a:t>
            </a:r>
            <a:r>
              <a:rPr lang="fr-FR" sz="1050" u="sng" dirty="0" smtClean="0"/>
              <a:t>recevable, </a:t>
            </a:r>
            <a:r>
              <a:rPr lang="fr-FR" sz="1050" u="sng" dirty="0"/>
              <a:t>l’usager doit fournir les pièces obligatoires suivantes </a:t>
            </a:r>
            <a:r>
              <a:rPr lang="fr-FR" sz="1050" u="sng" dirty="0" smtClean="0"/>
              <a:t>:</a:t>
            </a:r>
          </a:p>
          <a:p>
            <a:endParaRPr lang="fr-FR" sz="1050" u="sng" dirty="0"/>
          </a:p>
          <a:p>
            <a:r>
              <a:rPr lang="fr-FR" sz="1050" dirty="0" smtClean="0"/>
              <a:t>- Copie </a:t>
            </a:r>
            <a:r>
              <a:rPr lang="fr-FR" sz="1050" dirty="0"/>
              <a:t>de l’avis de paiement reçu à son domicile par voie postale ou à télécharger au moment du paiement du FPS </a:t>
            </a:r>
            <a:r>
              <a:rPr lang="fr-FR" sz="1050" dirty="0" smtClean="0"/>
              <a:t>minoré</a:t>
            </a:r>
            <a:endParaRPr lang="fr-FR" sz="1050" dirty="0"/>
          </a:p>
          <a:p>
            <a:r>
              <a:rPr lang="fr-FR" sz="1050" dirty="0" smtClean="0"/>
              <a:t>- Copie </a:t>
            </a:r>
            <a:r>
              <a:rPr lang="fr-FR" sz="1050" dirty="0"/>
              <a:t>du certificat d’immatriculation du </a:t>
            </a:r>
            <a:r>
              <a:rPr lang="fr-FR" sz="1050" dirty="0" smtClean="0"/>
              <a:t>véhicule </a:t>
            </a:r>
            <a:r>
              <a:rPr lang="fr-FR" sz="1050" dirty="0"/>
              <a:t>concerné</a:t>
            </a:r>
          </a:p>
          <a:p>
            <a:r>
              <a:rPr lang="fr-FR" sz="1050" dirty="0" smtClean="0"/>
              <a:t>Il </a:t>
            </a:r>
            <a:r>
              <a:rPr lang="fr-FR" sz="1050" dirty="0"/>
              <a:t>lui faudra également joindre </a:t>
            </a:r>
            <a:r>
              <a:rPr lang="fr-FR" sz="1050" dirty="0" smtClean="0"/>
              <a:t>toute pièce </a:t>
            </a:r>
            <a:r>
              <a:rPr lang="fr-FR" sz="1050" dirty="0"/>
              <a:t>justificative utile au recours (notamment une copie de la CES ou CMI pour les personnes en situation de </a:t>
            </a:r>
            <a:r>
              <a:rPr lang="fr-FR" sz="1050" dirty="0" smtClean="0"/>
              <a:t>handicap).</a:t>
            </a:r>
            <a:endParaRPr lang="fr-FR" sz="1050" dirty="0"/>
          </a:p>
        </p:txBody>
      </p:sp>
      <p:sp>
        <p:nvSpPr>
          <p:cNvPr id="19" name="ZoneTexte 18"/>
          <p:cNvSpPr txBox="1"/>
          <p:nvPr/>
        </p:nvSpPr>
        <p:spPr>
          <a:xfrm>
            <a:off x="6534839" y="139929"/>
            <a:ext cx="2501657" cy="63940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2. </a:t>
            </a:r>
            <a:r>
              <a:rPr lang="fr-FR" sz="1400" b="1" dirty="0">
                <a:solidFill>
                  <a:schemeClr val="accent4"/>
                </a:solidFill>
              </a:rPr>
              <a:t>Si l</a:t>
            </a:r>
            <a:r>
              <a:rPr lang="fr-FR" sz="1400" b="1" dirty="0" smtClean="0">
                <a:solidFill>
                  <a:schemeClr val="accent4"/>
                </a:solidFill>
              </a:rPr>
              <a:t>e RAPO </a:t>
            </a:r>
            <a:r>
              <a:rPr lang="fr-FR" sz="1400" b="1" dirty="0">
                <a:solidFill>
                  <a:schemeClr val="accent4"/>
                </a:solidFill>
              </a:rPr>
              <a:t>est </a:t>
            </a:r>
            <a:r>
              <a:rPr lang="fr-FR" sz="1400" b="1" dirty="0" smtClean="0">
                <a:solidFill>
                  <a:schemeClr val="accent4"/>
                </a:solidFill>
              </a:rPr>
              <a:t>refusé, un dernier appel est possible.</a:t>
            </a:r>
          </a:p>
          <a:p>
            <a:pPr algn="ctr"/>
            <a:r>
              <a:rPr lang="fr-FR" sz="1400" b="1" dirty="0" smtClean="0">
                <a:solidFill>
                  <a:schemeClr val="accent4"/>
                </a:solidFill>
              </a:rPr>
              <a:t>L’usager peut saisir la  </a:t>
            </a:r>
            <a:r>
              <a:rPr lang="fr-FR" sz="1400" b="1" dirty="0">
                <a:solidFill>
                  <a:schemeClr val="accent4"/>
                </a:solidFill>
                <a:hlinkClick r:id="rId5"/>
              </a:rPr>
              <a:t>CCSP</a:t>
            </a:r>
            <a:r>
              <a:rPr lang="fr-FR" sz="1400" b="1" dirty="0">
                <a:solidFill>
                  <a:schemeClr val="accent4"/>
                </a:solidFill>
              </a:rPr>
              <a:t> -</a:t>
            </a:r>
            <a:r>
              <a:rPr lang="fr-FR" sz="1400" b="1" dirty="0" smtClean="0">
                <a:solidFill>
                  <a:schemeClr val="accent4"/>
                </a:solidFill>
              </a:rPr>
              <a:t>Commission </a:t>
            </a:r>
            <a:r>
              <a:rPr lang="fr-FR" sz="1400" b="1" dirty="0">
                <a:solidFill>
                  <a:schemeClr val="accent4"/>
                </a:solidFill>
              </a:rPr>
              <a:t>du Contentieux du Stationnement </a:t>
            </a:r>
            <a:r>
              <a:rPr lang="fr-FR" sz="1400" b="1" dirty="0" smtClean="0">
                <a:solidFill>
                  <a:schemeClr val="accent4"/>
                </a:solidFill>
              </a:rPr>
              <a:t>Payant - dans </a:t>
            </a:r>
            <a:r>
              <a:rPr lang="fr-FR" sz="1400" b="1" dirty="0">
                <a:solidFill>
                  <a:schemeClr val="accent4"/>
                </a:solidFill>
              </a:rPr>
              <a:t>un délai </a:t>
            </a:r>
            <a:r>
              <a:rPr lang="fr-FR" sz="1400" b="1" dirty="0" smtClean="0">
                <a:solidFill>
                  <a:schemeClr val="accent4"/>
                </a:solidFill>
              </a:rPr>
              <a:t>d’ 1 mois </a:t>
            </a:r>
            <a:r>
              <a:rPr lang="fr-FR" sz="1400" b="1" dirty="0">
                <a:solidFill>
                  <a:schemeClr val="accent4"/>
                </a:solidFill>
              </a:rPr>
              <a:t>à compter de la notification de la décision de </a:t>
            </a:r>
            <a:r>
              <a:rPr lang="fr-FR" sz="1400" b="1" dirty="0" smtClean="0">
                <a:solidFill>
                  <a:schemeClr val="accent4"/>
                </a:solidFill>
              </a:rPr>
              <a:t>RAPO à cette adresse : 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/>
            </a:r>
            <a:br>
              <a:rPr lang="fr-FR" sz="1100" b="1" dirty="0">
                <a:solidFill>
                  <a:schemeClr val="tx1"/>
                </a:solidFill>
              </a:rPr>
            </a:br>
            <a:r>
              <a:rPr lang="fr-FR" sz="1200" b="1" dirty="0">
                <a:solidFill>
                  <a:srgbClr val="0070C0"/>
                </a:solidFill>
              </a:rPr>
              <a:t>Commission du Contentieux du Stationnement Payant</a:t>
            </a:r>
            <a:br>
              <a:rPr lang="fr-FR" sz="1200" b="1" dirty="0">
                <a:solidFill>
                  <a:srgbClr val="0070C0"/>
                </a:solidFill>
              </a:rPr>
            </a:br>
            <a:r>
              <a:rPr lang="fr-FR" sz="1200" b="1" dirty="0">
                <a:solidFill>
                  <a:srgbClr val="0070C0"/>
                </a:solidFill>
              </a:rPr>
              <a:t>TSA 51544</a:t>
            </a:r>
            <a:br>
              <a:rPr lang="fr-FR" sz="1200" b="1" dirty="0">
                <a:solidFill>
                  <a:srgbClr val="0070C0"/>
                </a:solidFill>
              </a:rPr>
            </a:br>
            <a:r>
              <a:rPr lang="fr-FR" sz="1200" b="1" dirty="0">
                <a:solidFill>
                  <a:srgbClr val="0070C0"/>
                </a:solidFill>
              </a:rPr>
              <a:t>87021 Limoges Cedex 9</a:t>
            </a:r>
          </a:p>
          <a:p>
            <a:pPr algn="ctr"/>
            <a:endParaRPr lang="fr-FR" sz="1200" b="1" dirty="0">
              <a:solidFill>
                <a:schemeClr val="tx1"/>
              </a:solidFill>
            </a:endParaRPr>
          </a:p>
          <a:p>
            <a:endParaRPr lang="fr-FR" sz="1050" u="sng" dirty="0" smtClean="0"/>
          </a:p>
          <a:p>
            <a:endParaRPr lang="fr-FR" sz="1050" u="sng" dirty="0"/>
          </a:p>
          <a:p>
            <a:endParaRPr lang="fr-FR" sz="1050" u="sng" dirty="0" smtClean="0"/>
          </a:p>
          <a:p>
            <a:endParaRPr lang="fr-FR" sz="1050" u="sng" dirty="0" smtClean="0"/>
          </a:p>
          <a:p>
            <a:endParaRPr lang="fr-FR" sz="1050" u="sng" dirty="0" smtClean="0"/>
          </a:p>
          <a:p>
            <a:r>
              <a:rPr lang="fr-FR" sz="1050" u="sng" dirty="0" smtClean="0"/>
              <a:t>Les </a:t>
            </a:r>
            <a:r>
              <a:rPr lang="fr-FR" sz="1050" u="sng" dirty="0"/>
              <a:t>pièces obligatoires à fournir devant la CCSP sont les </a:t>
            </a:r>
            <a:r>
              <a:rPr lang="fr-FR" sz="1050" u="sng" dirty="0" smtClean="0"/>
              <a:t>suivantes :</a:t>
            </a:r>
            <a:endParaRPr lang="fr-FR" sz="1050" u="sng" dirty="0"/>
          </a:p>
          <a:p>
            <a:pPr lvl="0"/>
            <a:r>
              <a:rPr lang="fr-FR" sz="1050" dirty="0" smtClean="0"/>
              <a:t>- Copie </a:t>
            </a:r>
            <a:r>
              <a:rPr lang="fr-FR" sz="1050" dirty="0"/>
              <a:t>de </a:t>
            </a:r>
            <a:r>
              <a:rPr lang="fr-FR" sz="1050" dirty="0" smtClean="0">
                <a:solidFill>
                  <a:schemeClr val="tx1"/>
                </a:solidFill>
              </a:rPr>
              <a:t>l’avis de paiement du FPS</a:t>
            </a:r>
            <a:endParaRPr lang="fr-FR" sz="1050" dirty="0">
              <a:solidFill>
                <a:schemeClr val="tx1"/>
              </a:solidFill>
            </a:endParaRPr>
          </a:p>
          <a:p>
            <a:pPr lvl="0"/>
            <a:r>
              <a:rPr lang="fr-FR" sz="1050" dirty="0" smtClean="0"/>
              <a:t>- Copie du </a:t>
            </a:r>
            <a:r>
              <a:rPr lang="fr-FR" sz="1050" dirty="0"/>
              <a:t>recours administratif préalable </a:t>
            </a:r>
            <a:r>
              <a:rPr lang="fr-FR" sz="1050" dirty="0" smtClean="0"/>
              <a:t>obligatoire</a:t>
            </a:r>
            <a:endParaRPr lang="fr-FR" sz="1050" dirty="0"/>
          </a:p>
          <a:p>
            <a:pPr lvl="0"/>
            <a:r>
              <a:rPr lang="fr-FR" sz="1050" dirty="0" smtClean="0"/>
              <a:t>- Copie de </a:t>
            </a:r>
            <a:r>
              <a:rPr lang="fr-FR" sz="1050" dirty="0"/>
              <a:t>l'accusé de réception postale ou électronique du recours administratif préalable obligatoire </a:t>
            </a:r>
          </a:p>
          <a:p>
            <a:pPr lvl="0"/>
            <a:r>
              <a:rPr lang="fr-FR" sz="1050" dirty="0" smtClean="0"/>
              <a:t>- éventuellement  la </a:t>
            </a:r>
            <a:r>
              <a:rPr lang="fr-FR" sz="1050" dirty="0"/>
              <a:t>copie de la décision rendue à l'issue du recours administratif préalable obligatoire (décision explicite de rejet ou avis de paiement rectificatif) </a:t>
            </a:r>
          </a:p>
          <a:p>
            <a:pPr lvl="0"/>
            <a:r>
              <a:rPr lang="fr-FR" sz="1050" dirty="0" smtClean="0"/>
              <a:t>- la </a:t>
            </a:r>
            <a:r>
              <a:rPr lang="fr-FR" sz="1050" dirty="0"/>
              <a:t>pièce justifiant du paiement préalable du montant du FPS ou de l'avis de paiement </a:t>
            </a:r>
            <a:r>
              <a:rPr lang="fr-FR" sz="1050" dirty="0" smtClean="0"/>
              <a:t>rectificatif.</a:t>
            </a:r>
          </a:p>
        </p:txBody>
      </p:sp>
      <p:sp>
        <p:nvSpPr>
          <p:cNvPr id="5" name="Flèche droite 4"/>
          <p:cNvSpPr/>
          <p:nvPr/>
        </p:nvSpPr>
        <p:spPr>
          <a:xfrm rot="11597214">
            <a:off x="3818246" y="280081"/>
            <a:ext cx="894569" cy="37722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0" r="7790"/>
          <a:stretch/>
        </p:blipFill>
        <p:spPr>
          <a:xfrm>
            <a:off x="4823353" y="1534436"/>
            <a:ext cx="1376951" cy="8040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20649" y="1257437"/>
            <a:ext cx="2133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 Forfait Post Stationnement</a:t>
            </a:r>
            <a:endParaRPr lang="fr-FR" sz="1200" dirty="0"/>
          </a:p>
        </p:txBody>
      </p:sp>
      <p:sp>
        <p:nvSpPr>
          <p:cNvPr id="31" name="Flèche droite 30"/>
          <p:cNvSpPr/>
          <p:nvPr/>
        </p:nvSpPr>
        <p:spPr>
          <a:xfrm rot="20258006">
            <a:off x="6054943" y="214444"/>
            <a:ext cx="443539" cy="278772"/>
          </a:xfrm>
          <a:prstGeom prst="rightArrow">
            <a:avLst>
              <a:gd name="adj1" fmla="val 52928"/>
              <a:gd name="adj2" fmla="val 5930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11" name="Parchemin horizontal 10"/>
          <p:cNvSpPr/>
          <p:nvPr/>
        </p:nvSpPr>
        <p:spPr>
          <a:xfrm>
            <a:off x="6654335" y="2898858"/>
            <a:ext cx="2160240" cy="882845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731228" y="2872056"/>
            <a:ext cx="2108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 smtClean="0"/>
          </a:p>
          <a:p>
            <a:r>
              <a:rPr lang="fr-FR" sz="1000" b="1" dirty="0" smtClean="0">
                <a:solidFill>
                  <a:srgbClr val="FF0000"/>
                </a:solidFill>
              </a:rPr>
              <a:t>Pour que la requête soit recevable, l’usager doit obligatoirement avoir payé le FPS et fait un RAPO.</a:t>
            </a:r>
          </a:p>
        </p:txBody>
      </p:sp>
      <p:sp>
        <p:nvSpPr>
          <p:cNvPr id="16" name="Parchemin horizontal 15"/>
          <p:cNvSpPr/>
          <p:nvPr/>
        </p:nvSpPr>
        <p:spPr>
          <a:xfrm>
            <a:off x="755576" y="1214323"/>
            <a:ext cx="2232248" cy="640225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99592" y="1192035"/>
            <a:ext cx="22700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 smtClean="0"/>
          </a:p>
          <a:p>
            <a:r>
              <a:rPr lang="fr-FR" sz="1000" b="1" dirty="0" smtClean="0">
                <a:solidFill>
                  <a:srgbClr val="FF0000"/>
                </a:solidFill>
              </a:rPr>
              <a:t>Le </a:t>
            </a:r>
            <a:r>
              <a:rPr lang="fr-FR" sz="1000" b="1" dirty="0">
                <a:solidFill>
                  <a:srgbClr val="FF0000"/>
                </a:solidFill>
              </a:rPr>
              <a:t>paiement du RAPO n’est pas nécessaire pour </a:t>
            </a:r>
            <a:r>
              <a:rPr lang="fr-FR" sz="1000" b="1" dirty="0" smtClean="0">
                <a:solidFill>
                  <a:srgbClr val="FF0000"/>
                </a:solidFill>
              </a:rPr>
              <a:t>déposer un recours</a:t>
            </a:r>
            <a:endParaRPr lang="fr-FR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  <p:bldP spid="3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103</Words>
  <Application>Microsoft Office PowerPoint</Application>
  <PresentationFormat>Affichage à l'écran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contester un FPS- forfait post stationnement*?</dc:title>
  <dc:creator>priouxs</dc:creator>
  <cp:lastModifiedBy>blaisea</cp:lastModifiedBy>
  <cp:revision>21</cp:revision>
  <cp:lastPrinted>2018-08-06T12:14:07Z</cp:lastPrinted>
  <dcterms:created xsi:type="dcterms:W3CDTF">2018-08-06T08:56:49Z</dcterms:created>
  <dcterms:modified xsi:type="dcterms:W3CDTF">2018-10-04T12:36:42Z</dcterms:modified>
</cp:coreProperties>
</file>